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313" r:id="rId6"/>
    <p:sldId id="268" r:id="rId7"/>
    <p:sldId id="306" r:id="rId8"/>
    <p:sldId id="307" r:id="rId9"/>
    <p:sldId id="308" r:id="rId10"/>
    <p:sldId id="309" r:id="rId11"/>
    <p:sldId id="310" r:id="rId12"/>
    <p:sldId id="271" r:id="rId13"/>
    <p:sldId id="311" r:id="rId14"/>
    <p:sldId id="312" r:id="rId15"/>
    <p:sldId id="305" r:id="rId16"/>
    <p:sldId id="272" r:id="rId17"/>
    <p:sldId id="273" r:id="rId18"/>
    <p:sldId id="274" r:id="rId19"/>
    <p:sldId id="275" r:id="rId20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869194" val="960" rev64="64" revOS="3"/>
      <pr:smFileRevision xmlns:pr="smNativeData" dt="1555869194" val="0"/>
      <pr:guideOptions xmlns:pr="smNativeData" dt="1555869194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978236566" cy="-97823720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j2O5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haY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kdV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ANB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Cq68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4"/>
          <p:cNvSpPr>
            <a:spLocks noGrp="1" noChangeArrowheads="1"/>
            <a:extLst>
              <a:ext uri="smNativeData">
                <pr:smNativeData xmlns:pr="smNativeData" val="SMDATA_13_Cq68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3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k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B4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VnO+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Pw0S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kdV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2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p1x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CrD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wAMAAAg0AADICgAAEAAAACYAAAAIAAAA//////////8="/>
              </a:ext>
            </a:extLst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MAwAAAg0AACAJQAAEAAAACYAAAAIAAAA//////////8="/>
              </a:ext>
            </a:extLst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Cq68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XyYAAEA4AAAv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37605"/>
            <a:ext cx="6019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8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>                                           </a:t>
            </a:r>
            <a:r>
              <a:rPr sz="1400"/>
              <a:t>M Greenaway</a:t>
            </a:r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>
            <a:lvl1pPr algn="r" defTabSz="449580">
              <a:tabLst/>
              <a:defRPr sz="18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Jn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mf8A////AQAAAAAAAAAAAAAAAAAAAAAAAAAAAAAAAAAAAAAAAAAAAAAAAn9/fwCAgIADzMzMAMDA/wB/f38AAAAAAAAAAAAAAAAAAAAAAAAAAAAhAAAAGAAAABQAAADeBgAAJgUAALcyAADhIQAAECAAACYAAAAIAAAA//////////8="/>
              </a:ext>
            </a:extLst>
          </p:cNvSpPr>
          <p:nvPr/>
        </p:nvSpPr>
        <p:spPr>
          <a:xfrm>
            <a:off x="1116330" y="836930"/>
            <a:ext cx="7127875" cy="4670425"/>
          </a:xfrm>
          <a:prstGeom prst="rect">
            <a:avLst/>
          </a:prstGeom>
          <a:solidFill>
            <a:srgbClr val="CC99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3600"/>
            </a:pPr>
          </a:p>
          <a:p>
            <a:pPr algn="ctr">
              <a:spcBef>
                <a:spcPts val="2640"/>
              </a:spcBef>
            </a:pPr>
            <a:r>
              <a:rPr sz="4400"/>
              <a:t>Exploring the effects of </a:t>
            </a:r>
            <a:endParaRPr sz="4400"/>
          </a:p>
          <a:p>
            <a:pPr algn="ctr">
              <a:spcBef>
                <a:spcPts val="2640"/>
              </a:spcBef>
            </a:pPr>
            <a:r>
              <a:rPr sz="4400"/>
              <a:t>Multiplying and Dividing </a:t>
            </a:r>
            <a:endParaRPr sz="4400"/>
          </a:p>
          <a:p>
            <a:pPr algn="ctr">
              <a:spcBef>
                <a:spcPts val="2640"/>
              </a:spcBef>
            </a:pPr>
            <a:r>
              <a:rPr sz="4400"/>
              <a:t>by powers of 10</a:t>
            </a:r>
            <a:endParaRPr sz="4400"/>
          </a:p>
          <a:p>
            <a:pPr algn="ctr">
              <a:spcBef>
                <a:spcPts val="2640"/>
              </a:spcBef>
              <a:defRPr sz="4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3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DDAwAAYAkAAJozAAC9EAAAECAAACYAAAAIAAAA//////////8="/>
              </a:ext>
            </a:extLst>
          </p:cNvSpPr>
          <p:nvPr/>
        </p:nvSpPr>
        <p:spPr>
          <a:xfrm>
            <a:off x="611505" y="1524000"/>
            <a:ext cx="7776845" cy="119697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Continue this process until all the pupils have a piece of coloured paper with one of the numbers from the grid written on it.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AP8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AAAAAMAAAAEAAAAAAAAAAAAAAAAAAAAAAAAAAeAAAAaAAAAAAAAAAAAAAAAAAAAAAAAAAAAAAAECcAABAnAAAAAAAAAAAAAAAAAAAAAAAAAAAAAAAAAAAAAAAAAAAAABQAAAAAAAAAwMD/AAAAAABkAAAAMgAAAAAAAABkAAAAAAAAAH9/fwAKAAAAHwAAAFQAAAAA/wAA////AQAAAAAAAAAAAAAAAAAAAAAAAAAAAAAAAAAAAAAAAAAAAAAAAn9/fwCAgIADzMzMAMDA/wB/f38AAAAAAAAAAAAAAAAAAAAAAAAAAAAhAAAAGAAAABQAAAC1EwAAbBYAALAbAABtGgAAECAAACYAAAAIAAAA//////////8="/>
              </a:ext>
            </a:extLst>
          </p:cNvSpPr>
          <p:nvPr/>
        </p:nvSpPr>
        <p:spPr>
          <a:xfrm>
            <a:off x="3203575" y="3644900"/>
            <a:ext cx="1297305" cy="650875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30</a:t>
            </a:r>
            <a:endParaRPr sz="36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CiCAAANRQAAJ0QAAA2GAAAECAAACYAAAAIAAAA//////////8="/>
              </a:ext>
            </a:extLst>
          </p:cNvSpPr>
          <p:nvPr/>
        </p:nvSpPr>
        <p:spPr>
          <a:xfrm>
            <a:off x="1403350" y="3284855"/>
            <a:ext cx="129730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0.2</a:t>
            </a:r>
            <a:endParaRPr sz="3600"/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2YA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D/ZgAA////AQAAAAAAAAAAAAAAAAAAAAAAAAAAAAAAAAAAAAAAAAAAAAAAAn9/fwCAgIADzMzMAMDA/wB/f38AAAAAAAAAAAAAAAAAAAAAAAAAAAAhAAAAGAAAABQAAAC9CwAAgx0AALgTAACEIQAAECAAACYAAAAIAAAA//////////8="/>
              </a:ext>
            </a:extLst>
          </p:cNvSpPr>
          <p:nvPr/>
        </p:nvSpPr>
        <p:spPr>
          <a:xfrm>
            <a:off x="1908175" y="4797425"/>
            <a:ext cx="1297305" cy="650875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9</a:t>
            </a:r>
            <a:endParaRPr sz="3600"/>
          </a:p>
        </p:txBody>
      </p:sp>
      <p:sp>
        <p:nvSpPr>
          <p:cNvPr id="8" name="Textbox7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mcz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CTAAMMAAAAEAAAAAAAAAAAAAAAAAAAAAAAAAAeAAAAaAAAAAAAAAAAAAAAAAAAAAAAAAAAAAAAECcAABAnAAAAAAAAAAAAAAAAAAAAAAAAAAAAAAAAAAAAAAAAAAAAABQAAAAAAAAAwMD/AAAAAABkAAAAMgAAAAAAAABkAAAAAAAAAH9/fwAKAAAAHwAAAFQAAACZzP8A////AQAAAAAAAAAAAAAAAAAAAAAAAAAAAAAAAAAAAAAAAAAAAAAAAn9/fwCAgIADzMzMAMDA/wB/f38AAAAAAAAAAAAAAAAAAAAAAAAAAAAhAAAAGAAAABQAAAB0HQAAcBIAAG8lAABxFgAAECAAACYAAAAIAAAA//////////8="/>
              </a:ext>
            </a:extLst>
          </p:cNvSpPr>
          <p:nvPr/>
        </p:nvSpPr>
        <p:spPr>
          <a:xfrm>
            <a:off x="4787900" y="2997200"/>
            <a:ext cx="1297305" cy="650875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500</a:t>
            </a:r>
            <a:endParaRPr sz="3600"/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y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BycAMMAAAAEAAAAAAAAAAAAAAAAAAAAAAAAAAeAAAAaAAAAAAAAAAAAAAAAAAAAAAAAAAAAAAAECcAABAnAAAAAAAAAAAAAAAAAAAAAAAAAAAAAAAAAAAAAAAAAAAAABQAAAAAAAAAwMD/AAAAAABkAAAAMgAAAAAAAABkAAAAAAAAAH9/fwAKAAAAHwAAAFQAAAD/zJkA////AQAAAAAAAAAAAAAAAAAAAAAAAAAAAAAAAAAAAAAAAAAAAAAAAn9/fwCAgIADzMzMAMDA/wB/f38AAAAAAAAAAAAAAAAAAAAAAAAAAAAhAAAAGAAAABQAAAAAIQAAoBwAAPooAAChIAAAECAAACYAAAAIAAAA//////////8="/>
              </a:ext>
            </a:extLst>
          </p:cNvSpPr>
          <p:nvPr/>
        </p:nvSpPr>
        <p:spPr>
          <a:xfrm>
            <a:off x="5364480" y="4653280"/>
            <a:ext cx="1296670" cy="650875"/>
          </a:xfrm>
          <a:prstGeom prst="rect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0.07</a:t>
            </a:r>
            <a:endParaRPr sz="3600"/>
          </a:p>
        </p:txBody>
      </p:sp>
      <p:sp>
        <p:nvSpPr>
          <p:cNvPr id="10" name="Textbox5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wD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D/AP8A////AQAAAAAAAAAAAAAAAAAAAAAAAAAAAAAAAAAAAAAAAAAAAAAAAn9/fwCAgIADzMzMAMDA/wB/f38AAAAAAAAAAAAAAAAAAAAAAAAAAAAhAAAAGAAAABQAAAAXKAAAiRUAABEwAACKGQAAECAAACYAAAAIAAAA//////////8="/>
              </a:ext>
            </a:extLst>
          </p:cNvSpPr>
          <p:nvPr/>
        </p:nvSpPr>
        <p:spPr>
          <a:xfrm>
            <a:off x="6517005" y="3500755"/>
            <a:ext cx="1296670" cy="650875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4000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</p:bldLst>
    <p:extLst>
      <p:ext uri="smNativeData">
        <pr:smNativeData xmlns:pr="smNativeData" val="Cq68XAYAAAAFAAAA/f///wEAAAAMAAAABAAAAAAAAAAAAAAAAAAAAAgAAAD9////AQAAAAwAAAAEAAAAAAAAAAAAAAAAAAAACwAAAP3///8BAAAADAAAAAQAAAAAAAAAAAAAAAAAAAAOAAAA/f///wEAAAAMAAAABAAAAAAAAAAAAAAAAAAAABEAAAD9////AQAAAAwAAAAEAAAAAAAAAAAAAAAAAAAAFAAAAP3///8BAAAADAAAAAQAAAAAAAAAAAAAAAAAAAA=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HbQM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oBQAAJgUAAKAyAAAhGQAAECAAACYAAAAIAAAA//////////8="/>
              </a:ext>
            </a:extLst>
          </p:cNvSpPr>
          <p:nvPr/>
        </p:nvSpPr>
        <p:spPr>
          <a:xfrm>
            <a:off x="838200" y="836930"/>
            <a:ext cx="7391400" cy="324802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  <a:buChar char="•"/>
            </a:pPr>
            <a:r>
              <a:rPr sz="2200"/>
              <a:t> Green cards to the front in order of size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How do we move from left to right from pupil to pupil?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Arrange the pupils by height – how do we move across now?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How do we move back along from right to left?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Pick a blue and a green card – how do you get from one     </a:t>
            </a:r>
            <a:endParaRPr sz="2200"/>
          </a:p>
          <a:p>
            <a:pPr>
              <a:spcBef>
                <a:spcPts val="525"/>
              </a:spcBef>
            </a:pPr>
            <a:r>
              <a:rPr sz="2200"/>
              <a:t>  number to the other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Pick a person - say 60 who has this number x 10?</a:t>
            </a:r>
            <a:endParaRPr sz="2200"/>
          </a:p>
          <a:p>
            <a:pPr>
              <a:spcBef>
                <a:spcPts val="525"/>
              </a:spcBef>
              <a:buChar char="•"/>
            </a:pPr>
            <a:r>
              <a:rPr sz="2200"/>
              <a:t> Who has this number divided by 6 etc… </a:t>
            </a:r>
            <a:endParaRPr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  <p:extLst>
      <p:ext uri="smNativeData">
        <pr:smNativeData xmlns:pr="smNativeData" val="Cq68XAkAAAAFAAAA/v///wEAAAADAAAACgAAAAAAAAAAAAAAAAAAAAoAAAAAAAAAAQAAAAMAAAAKAAAAAAAAAAAAAAAAAAAADwAAAAEAAAABAAAAAwAAAAoAAAAAAAAAAAAAAAAAAAAUAAAAAgAAAAEAAAADAAAACgAAAAAAAAAAAAAAAAAAABkAAAADAAAAAQAAAAMAAAAKAAAAAAAAAAAAAAAAAAAAHgAAAAQAAAABAAAAAwAAAAoAAAAAAAAAAAAAAAAAAAAjAAAABQAAAAEAAAADAAAACgAAAAAAAAAAAAAAAAAAACgAAAAGAAAAAQAAAAMAAAAKAAAAAAAAAAAAAAAAAAAALQAAAAcAAAABAAAAAwAAAAoAAAAAAAAAAAAAAAAAAAA="/>
      </p:ext>
    </p:ext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Textbox3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kB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XBQAAQgQAAI8yAADiBwAAECAAACYAAAAIAAAA//////////8="/>
              </a:ext>
            </a:extLst>
          </p:cNvSpPr>
          <p:nvPr/>
        </p:nvSpPr>
        <p:spPr>
          <a:xfrm>
            <a:off x="827405" y="692150"/>
            <a:ext cx="7391400" cy="58928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200"/>
              <a:t>Calculations</a:t>
            </a:r>
            <a:endParaRPr sz="3200"/>
          </a:p>
        </p:txBody>
      </p:sp>
      <p:sp>
        <p:nvSpPr>
          <p:cNvPr id="4" name="Textbox2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XBQAAsQgAALcyAABeEwAAECAAACYAAAAIAAAA//////////8="/>
              </a:ext>
            </a:extLst>
          </p:cNvSpPr>
          <p:nvPr/>
        </p:nvSpPr>
        <p:spPr>
          <a:xfrm>
            <a:off x="827405" y="1412875"/>
            <a:ext cx="7416800" cy="1735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Write some of the calculations we have been discussing on pieces of paper and collect them in.</a:t>
            </a:r>
          </a:p>
          <a:p>
            <a:pPr>
              <a:spcBef>
                <a:spcPts val="1440"/>
              </a:spcBef>
            </a:pPr>
            <a:r>
              <a:t>Read out the calculation and see who has the number on their card (if anyone)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BOBwAAbBYAAO4RAABtGgAAECAAACYAAAAIAAAA//////////8="/>
              </a:ext>
            </a:extLst>
          </p:cNvSpPr>
          <p:nvPr/>
        </p:nvSpPr>
        <p:spPr>
          <a:xfrm rot="487805">
            <a:off x="1187450" y="3644900"/>
            <a:ext cx="172720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0.2 x 10</a:t>
            </a:r>
            <a:endParaRPr sz="3600"/>
          </a:p>
        </p:txBody>
      </p:sp>
      <p:sp>
        <p:nvSpPr>
          <p:cNvPr id="6" name="Textbox4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BBFwAAbBYAAOEhAABtGgAAECAAACYAAAAIAAAA//////////8="/>
              </a:ext>
            </a:extLst>
          </p:cNvSpPr>
          <p:nvPr/>
        </p:nvSpPr>
        <p:spPr>
          <a:xfrm rot="21079049">
            <a:off x="3780155" y="3644900"/>
            <a:ext cx="172720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6 </a:t>
            </a:r>
            <a:r>
              <a:rPr sz="3600">
                <a:latin typeface="Arial" pitchFamily="1" charset="0"/>
                <a:ea typeface="Arial" pitchFamily="1" charset="0"/>
                <a:cs typeface="Arial" pitchFamily="1" charset="0"/>
              </a:rPr>
              <a:t>÷</a:t>
            </a:r>
            <a:r>
              <a:rPr sz="3600"/>
              <a:t> 100</a:t>
            </a:r>
            <a:endParaRPr sz="3600"/>
          </a:p>
        </p:txBody>
      </p:sp>
      <p:sp>
        <p:nvSpPr>
          <p:cNvPr id="7" name="Textbox7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UlFDU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AuDAAA9B0AAJUYAAD1IQAAECAAACYAAAAIAAAA//////////8="/>
              </a:ext>
            </a:extLst>
          </p:cNvSpPr>
          <p:nvPr/>
        </p:nvSpPr>
        <p:spPr>
          <a:xfrm rot="239228">
            <a:off x="1979930" y="4869180"/>
            <a:ext cx="201612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700 </a:t>
            </a:r>
            <a:r>
              <a:rPr sz="3600">
                <a:latin typeface="Arial" pitchFamily="1" charset="0"/>
                <a:ea typeface="Arial" pitchFamily="1" charset="0"/>
                <a:cs typeface="Arial" pitchFamily="1" charset="0"/>
              </a:rPr>
              <a:t>÷</a:t>
            </a:r>
            <a:r>
              <a:rPr sz="3600"/>
              <a:t> 10</a:t>
            </a:r>
            <a:r>
              <a:rPr sz="3600" baseline="40000"/>
              <a:t>3</a:t>
            </a:r>
            <a:endParaRPr sz="3600" baseline="40000"/>
          </a:p>
        </p:txBody>
      </p:sp>
      <p:sp>
        <p:nvSpPr>
          <p:cNvPr id="8" name="Textbox6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CQcwM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C8HgAAsh4AAMwsAACzIgAAECAAACYAAAAIAAAA//////////8="/>
              </a:ext>
            </a:extLst>
          </p:cNvSpPr>
          <p:nvPr/>
        </p:nvSpPr>
        <p:spPr>
          <a:xfrm rot="622222">
            <a:off x="4996180" y="4989830"/>
            <a:ext cx="228600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0.07 </a:t>
            </a:r>
            <a:r>
              <a:rPr sz="3600">
                <a:latin typeface="Arial" pitchFamily="1" charset="0"/>
                <a:ea typeface="Arial" pitchFamily="1" charset="0"/>
                <a:cs typeface="Arial" pitchFamily="1" charset="0"/>
              </a:rPr>
              <a:t>x</a:t>
            </a:r>
            <a:r>
              <a:rPr sz="3600"/>
              <a:t> 10</a:t>
            </a:r>
            <a:r>
              <a:rPr sz="3600" baseline="40000"/>
              <a:t>5</a:t>
            </a:r>
            <a:endParaRPr sz="3600" baseline="40000"/>
          </a:p>
        </p:txBody>
      </p:sp>
      <p:sp>
        <p:nvSpPr>
          <p:cNvPr id="9" name="Textbox5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Cu2AI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BQJgAAUBcAAEYyAABRGwAAECAAACYAAAAIAAAA//////////8="/>
              </a:ext>
            </a:extLst>
          </p:cNvSpPr>
          <p:nvPr/>
        </p:nvSpPr>
        <p:spPr>
          <a:xfrm>
            <a:off x="6228080" y="3789680"/>
            <a:ext cx="194437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90 </a:t>
            </a:r>
            <a:r>
              <a:rPr sz="3600">
                <a:latin typeface="Arial" pitchFamily="1" charset="0"/>
                <a:ea typeface="Arial" pitchFamily="1" charset="0"/>
                <a:cs typeface="Arial" pitchFamily="1" charset="0"/>
              </a:rPr>
              <a:t>x</a:t>
            </a:r>
            <a:r>
              <a:rPr sz="3600"/>
              <a:t> 100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</p:bldLst>
    <p:extLst>
      <p:ext uri="smNativeData">
        <pr:smNativeData xmlns:pr="smNativeData" val="Cq68XAUAAAAFAAAA/f///wEAAAAMAAAABAAAAAAAAAAAAAAAAAAAAAgAAAD9////AQAAAAwAAAAEAAAAAAAAAAAAAAAAAAAACwAAAP3///8BAAAADAAAAAQAAAAAAAAAAAAAAAAAAAAOAAAA/f///wEAAAAMAAAABAAAAAAAAAAAAAAAAAAAABEAAAD9////AQAAAAwAAAAEAAAAAAAAAAAAAAAAAAAA"/>
      </p:ext>
    </p:ext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tA+0M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oBQAAYAkAAKAyAAA/DAAAECAAACYAAAAIAAAA//////////8="/>
              </a:ext>
            </a:extLst>
          </p:cNvSpPr>
          <p:nvPr/>
        </p:nvSpPr>
        <p:spPr>
          <a:xfrm>
            <a:off x="838200" y="1524000"/>
            <a:ext cx="7391400" cy="46672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t>Fill in the missing numbers</a:t>
            </a:r>
          </a:p>
        </p:txBody>
      </p:sp>
      <p:pic>
        <p:nvPicPr>
          <p:cNvPr id="5" name="Picture1"/>
          <p:cNvPicPr>
            <a:extLst>
              <a:ext uri="smNativeData">
                <pr:smNativeData xmlns:pr="smNativeData" val="SMDATA_15_Cq68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MQ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yAoAAJgNAADwLQAAwh8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5715000" cy="29527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Cu2AI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oBQAAYAkAAKAyAAA/DAAAECAAACYAAAAIAAAA//////////8="/>
              </a:ext>
            </a:extLst>
          </p:cNvSpPr>
          <p:nvPr/>
        </p:nvSpPr>
        <p:spPr>
          <a:xfrm>
            <a:off x="838200" y="1524000"/>
            <a:ext cx="7391400" cy="46672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t>Fill in the missing operations</a:t>
            </a:r>
          </a:p>
        </p:txBody>
      </p:sp>
      <p:pic>
        <p:nvPicPr>
          <p:cNvPr id="5" name="Picture1"/>
          <p:cNvPicPr>
            <a:extLst>
              <a:ext uri="smNativeData">
                <pr:smNativeData xmlns:pr="smNativeData" val="SMDATA_15_Cq68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2AkAACANAAB4LQAA+SI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5791200" cy="3551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Rectangle2"/>
          <p:cNvSpPr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9CwAAGBUAANAWAABMGwAAEAAAACYAAAAIAAAA//////////8="/>
              </a:ext>
            </a:extLst>
          </p:cNvSpPr>
          <p:nvPr/>
        </p:nvSpPr>
        <p:spPr>
          <a:xfrm>
            <a:off x="1908175" y="3429000"/>
            <a:ext cx="1800225" cy="1008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Rectangle1"/>
          <p:cNvSpPr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EAAAAAAAAAAMyZD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wC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PIAAAGBUAAKIrAABMGwAAEAAAACYAAAAIAAAA//////////8="/>
              </a:ext>
            </a:extLst>
          </p:cNvSpPr>
          <p:nvPr/>
        </p:nvSpPr>
        <p:spPr>
          <a:xfrm>
            <a:off x="5292725" y="3429000"/>
            <a:ext cx="1800225" cy="10083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 advAuto="0"/>
      <p:bldP spid="7" grpId="0" animBg="1" advAuto="0"/>
    </p:bldLst>
    <p:extLst>
      <p:ext uri="smNativeData">
        <pr:smNativeData xmlns:pr="smNativeData" val="Cq68XAIAAAAFAAAA/f///wIAAAAFAAAACgAAAAAAAAAAAAAAAAAAAAsAAAD9////AgAAAAUAAAAKAAAAAAAAAAAAAAAAAAAA"/>
      </p:ext>
    </p:ext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oBQAAYAkAAKAyAAA/DAAAECAAACYAAAAIAAAA//////////8="/>
              </a:ext>
            </a:extLst>
          </p:cNvSpPr>
          <p:nvPr/>
        </p:nvSpPr>
        <p:spPr>
          <a:xfrm>
            <a:off x="838200" y="1524000"/>
            <a:ext cx="7391400" cy="46672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t>Extend to involve more than 1 significant figure</a:t>
            </a:r>
          </a:p>
        </p:txBody>
      </p:sp>
      <p:pic>
        <p:nvPicPr>
          <p:cNvPr id="5" name="Picture1"/>
          <p:cNvPicPr>
            <a:extLst>
              <a:ext uri="smNativeData">
                <pr:smNativeData xmlns:pr="smNativeData" val="SMDATA_15_Cq68XBMAAAAlAAAAEQ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MyZBf///wEAAAAAAAAAAAAAAAAAAAAAAAAAAAAAAAAAAAAAAAAAAAAAAAJ/f38AgICAA8zMzADAwP8Af39/AAAAAAAAAAAAAAAAAP///wAAAAAAIQAAABgAAAAUAAAAuAsAACANAAAALQAAHyI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133600"/>
            <a:ext cx="5410200" cy="34131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8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7651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4235"/>
                <a:gridCol w="863600"/>
                <a:gridCol w="864235"/>
                <a:gridCol w="863600"/>
                <a:gridCol w="864235"/>
                <a:gridCol w="863600"/>
                <a:gridCol w="864235"/>
                <a:gridCol w="863600"/>
                <a:gridCol w="864235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739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7390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929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929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739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7390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3333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3600"/>
                <a:gridCol w="863600"/>
                <a:gridCol w="865505"/>
                <a:gridCol w="863600"/>
                <a:gridCol w="863600"/>
                <a:gridCol w="862965"/>
                <a:gridCol w="865505"/>
                <a:gridCol w="863600"/>
                <a:gridCol w="863600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BAAAfyEAAAs0AABPJAAAECAAACYAAAAIAAAA//////////8="/>
              </a:ext>
            </a:extLst>
          </p:cNvSpPr>
          <p:nvPr/>
        </p:nvSpPr>
        <p:spPr>
          <a:xfrm>
            <a:off x="684530" y="5445125"/>
            <a:ext cx="7775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How can you get from 4 to 80?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3333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3600"/>
                <a:gridCol w="863600"/>
                <a:gridCol w="865505"/>
                <a:gridCol w="863600"/>
                <a:gridCol w="863600"/>
                <a:gridCol w="862965"/>
                <a:gridCol w="865505"/>
                <a:gridCol w="863600"/>
                <a:gridCol w="863600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BAAAfyEAAAs0AACuJwAAECAAACYAAAAIAAAA//////////8="/>
              </a:ext>
            </a:extLst>
          </p:cNvSpPr>
          <p:nvPr/>
        </p:nvSpPr>
        <p:spPr>
          <a:xfrm>
            <a:off x="684530" y="5445125"/>
            <a:ext cx="7775575" cy="1005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We can do 4 </a:t>
            </a:r>
            <a:r>
              <a:rPr b="1">
                <a:solidFill>
                  <a:srgbClr val="0000FF"/>
                </a:solidFill>
              </a:rPr>
              <a:t>x 100</a:t>
            </a:r>
            <a:r>
              <a:rPr/>
              <a:t> = 400 </a:t>
            </a:r>
            <a:r>
              <a:rPr b="1">
                <a:solidFill>
                  <a:srgbClr val="0000FF"/>
                </a:solidFill>
              </a:rPr>
              <a:t>x 2</a:t>
            </a:r>
            <a:r>
              <a:rPr/>
              <a:t> = 800 </a:t>
            </a:r>
            <a:r>
              <a:rPr b="1">
                <a:solidFill>
                  <a:srgbClr val="0000FF"/>
                </a:solidFill>
                <a:latin typeface="Arial" pitchFamily="1" charset="0"/>
                <a:ea typeface="Arial" pitchFamily="1" charset="0"/>
                <a:cs typeface="Arial" pitchFamily="1" charset="0"/>
              </a:rPr>
              <a:t>÷ 10</a:t>
            </a:r>
            <a:r>
              <a:rPr>
                <a:latin typeface="Arial" pitchFamily="1" charset="0"/>
                <a:ea typeface="Arial" pitchFamily="1" charset="0"/>
                <a:cs typeface="Arial" pitchFamily="1" charset="0"/>
              </a:rPr>
              <a:t> = 80</a:t>
            </a:r>
            <a:endParaRPr>
              <a:latin typeface="Arial" pitchFamily="1" charset="0"/>
              <a:ea typeface="Arial" pitchFamily="1" charset="0"/>
              <a:cs typeface="Arial" pitchFamily="1" charset="0"/>
            </a:endParaRPr>
          </a:p>
          <a:p>
            <a:pPr>
              <a:spcBef>
                <a:spcPts val="1440"/>
              </a:spcBef>
            </a:pPr>
            <a:r>
              <a:rPr/>
              <a:t>write down some other methods</a:t>
            </a:r>
            <a:endParaRPr/>
          </a:p>
        </p:txBody>
      </p:sp>
      <p:sp>
        <p:nvSpPr>
          <p:cNvPr id="5" name="Line19"/>
          <p:cNvSpPr>
            <a:extLst>
              <a:ext uri="smNativeData">
                <pr:smNativeData xmlns:pr="smNativeData" val="SMDATA_13_Cq68XBMAAAAlAAAACgAAAA0AAAAAkAAAAEgAAACQAAAASAAAAAAAAAAAAAAAAg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VGAAAlQkAAJUYAACNEQAAEAAAACYAAAAIAAAA//////////8="/>
              </a:ext>
            </a:extLst>
          </p:cNvSpPr>
          <p:nvPr/>
        </p:nvSpPr>
        <p:spPr>
          <a:xfrm flipV="1">
            <a:off x="3996055" y="1557655"/>
            <a:ext cx="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6" name="Line21"/>
          <p:cNvSpPr>
            <a:extLst>
              <a:ext uri="smNativeData">
                <pr:smNativeData xmlns:pr="smNativeData" val="SMDATA_13_Cq6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VGAAA7QYAAKIrAADtBgAAEAAAACYAAAAIAAAA//////////8="/>
              </a:ext>
            </a:extLst>
          </p:cNvSpPr>
          <p:nvPr/>
        </p:nvSpPr>
        <p:spPr>
          <a:xfrm>
            <a:off x="3996055" y="1125855"/>
            <a:ext cx="309689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7" name="Line20"/>
          <p:cNvSpPr>
            <a:extLst>
              <a:ext uri="smNativeData">
                <pr:smNativeData xmlns:pr="smNativeData" val="SMDATA_13_Cq68XBMAAAAlAAAACg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KLgAAlQkAAEouAACtDAAAEAAAACYAAAAIAAAA//////////8="/>
              </a:ext>
            </a:extLst>
          </p:cNvSpPr>
          <p:nvPr/>
        </p:nvSpPr>
        <p:spPr>
          <a:xfrm>
            <a:off x="7524750" y="1557655"/>
            <a:ext cx="0" cy="5029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3333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3600"/>
                <a:gridCol w="863600"/>
                <a:gridCol w="865505"/>
                <a:gridCol w="863600"/>
                <a:gridCol w="863600"/>
                <a:gridCol w="862965"/>
                <a:gridCol w="865505"/>
                <a:gridCol w="863600"/>
                <a:gridCol w="863600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BAAAfyEAAAs0AABPJAAAECAAACYAAAAIAAAA//////////8="/>
              </a:ext>
            </a:extLst>
          </p:cNvSpPr>
          <p:nvPr/>
        </p:nvSpPr>
        <p:spPr>
          <a:xfrm>
            <a:off x="684530" y="5445125"/>
            <a:ext cx="7775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How can you get from 6 to 200?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3333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3600"/>
                <a:gridCol w="863600"/>
                <a:gridCol w="865505"/>
                <a:gridCol w="863600"/>
                <a:gridCol w="863600"/>
                <a:gridCol w="862965"/>
                <a:gridCol w="865505"/>
                <a:gridCol w="863600"/>
                <a:gridCol w="863600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BAAAfyEAAAs0AABPJAAAECAAACYAAAAIAAAA//////////8="/>
              </a:ext>
            </a:extLst>
          </p:cNvSpPr>
          <p:nvPr/>
        </p:nvSpPr>
        <p:spPr>
          <a:xfrm>
            <a:off x="684530" y="5445125"/>
            <a:ext cx="7775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How can you get from 400 to 0.05?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graphicFrame>
        <p:nvGraphicFramePr>
          <p:cNvPr id="3" name="Object1"/>
          <p:cNvGraphicFramePr>
            <a:graphicFrameLocks noGrp="1"/>
          </p:cNvGraphicFramePr>
          <p:nvPr/>
        </p:nvGraphicFramePr>
        <p:xfrm>
          <a:off x="684530" y="333375"/>
          <a:ext cx="7775575" cy="49688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3600"/>
                <a:gridCol w="863600"/>
                <a:gridCol w="865505"/>
                <a:gridCol w="863600"/>
                <a:gridCol w="863600"/>
                <a:gridCol w="862965"/>
                <a:gridCol w="865505"/>
                <a:gridCol w="863600"/>
                <a:gridCol w="863600"/>
              </a:tblGrid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1000</a:t>
                      </a:r>
                      <a:endParaRPr sz="24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2000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3000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4000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5000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6000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7000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8000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400"/>
                        <a:t>9000</a:t>
                      </a:r>
                      <a:endParaRPr sz="24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10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90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  <a:tr h="70802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0.01</a:t>
                      </a:r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0.02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0.03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0.04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0.05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0.06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0.07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0.08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t>0.09</a:t>
                      </a:r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08025"/>
                  </a:ext>
                </a:extLst>
              </a:tr>
              <a:tr h="7112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0.001</a:t>
                      </a:r>
                      <a:endParaRPr sz="2000"/>
                    </a:p>
                  </a:txBody>
                  <a:tcPr anchor="ctr"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0.002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0.003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0.004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0.005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0.006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0.007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0.008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  <a:r>
                        <a:rPr sz="2000"/>
                        <a:t>0.009</a:t>
                      </a:r>
                      <a:endParaRPr sz="2000"/>
                    </a:p>
                  </a:txBody>
                  <a:tcPr anchor="ctr"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869194" type="min" val="711200"/>
                  </a:ext>
                </a:extLst>
              </a:tr>
            </a:tbl>
          </a:graphicData>
        </a:graphic>
      </p:graphicFrame>
      <p:sp>
        <p:nvSpPr>
          <p:cNvPr id="4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2BAAAfyEAAAs0AABPJAAAECAAACYAAAAIAAAA//////////8="/>
              </a:ext>
            </a:extLst>
          </p:cNvSpPr>
          <p:nvPr/>
        </p:nvSpPr>
        <p:spPr>
          <a:xfrm>
            <a:off x="684530" y="5445125"/>
            <a:ext cx="77755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Ask other similar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3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DDAwAAYAkAAJozAAC9EAAAECAAACYAAAAIAAAA//////////8="/>
              </a:ext>
            </a:extLst>
          </p:cNvSpPr>
          <p:nvPr/>
        </p:nvSpPr>
        <p:spPr>
          <a:xfrm>
            <a:off x="611505" y="1524000"/>
            <a:ext cx="7776845" cy="119697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Hand out 4 pieces of coloured A6 paper to a group of 4 pupils and ask them to each write down one of the numbers from the first column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C1EwAAbBYAALAbAABtGgAAECAAACYAAAAIAAAA//////////8="/>
              </a:ext>
            </a:extLst>
          </p:cNvSpPr>
          <p:nvPr/>
        </p:nvSpPr>
        <p:spPr>
          <a:xfrm>
            <a:off x="3203575" y="3644900"/>
            <a:ext cx="1297305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10</a:t>
            </a:r>
            <a:endParaRPr sz="36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kCAAA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CiCAAANRQAAJ0QAAA2GAAAECAAACYAAAAIAAAA//////////8="/>
              </a:ext>
            </a:extLst>
          </p:cNvSpPr>
          <p:nvPr/>
        </p:nvSpPr>
        <p:spPr>
          <a:xfrm>
            <a:off x="1403350" y="3284855"/>
            <a:ext cx="1297305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0.1</a:t>
            </a:r>
            <a:endParaRPr sz="3600"/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C9CwAAgx0AALgTAACEIQAAECAAACYAAAAIAAAA//////////8="/>
              </a:ext>
            </a:extLst>
          </p:cNvSpPr>
          <p:nvPr/>
        </p:nvSpPr>
        <p:spPr>
          <a:xfrm>
            <a:off x="1908175" y="4797425"/>
            <a:ext cx="1297305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1</a:t>
            </a:r>
            <a:endParaRPr sz="3600"/>
          </a:p>
        </p:txBody>
      </p:sp>
      <p:sp>
        <p:nvSpPr>
          <p:cNvPr id="8" name="Textbox7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B0HQAAcBIAAG8lAABxFgAAECAAACYAAAAIAAAA//////////8="/>
              </a:ext>
            </a:extLst>
          </p:cNvSpPr>
          <p:nvPr/>
        </p:nvSpPr>
        <p:spPr>
          <a:xfrm>
            <a:off x="4787900" y="2997200"/>
            <a:ext cx="1297305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100</a:t>
            </a:r>
            <a:endParaRPr sz="3600"/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AAIQAAoBwAAPooAAChIAAAECAAACYAAAAIAAAA//////////8="/>
              </a:ext>
            </a:extLst>
          </p:cNvSpPr>
          <p:nvPr/>
        </p:nvSpPr>
        <p:spPr>
          <a:xfrm>
            <a:off x="5364480" y="4653280"/>
            <a:ext cx="1296670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0.01</a:t>
            </a:r>
            <a:endParaRPr sz="3600"/>
          </a:p>
        </p:txBody>
      </p:sp>
      <p:sp>
        <p:nvSpPr>
          <p:cNvPr id="10" name="Textbox5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AXKAAAiRUAABEwAACKGQAAECAAACYAAAAIAAAA//////////8="/>
              </a:ext>
            </a:extLst>
          </p:cNvSpPr>
          <p:nvPr/>
        </p:nvSpPr>
        <p:spPr>
          <a:xfrm>
            <a:off x="6517005" y="3500755"/>
            <a:ext cx="1296670" cy="6508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1000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</p:bldLst>
    <p:extLst>
      <p:ext uri="smNativeData">
        <pr:smNativeData xmlns:pr="smNativeData" val="Cq68XAYAAAAFAAAA/f///wEAAAAMAAAABAAAAAAAAAAAAAAAAAAAAAgAAAD9////AQAAAAwAAAAEAAAAAAAAAAAAAAAAAAAACwAAAP3///8BAAAADAAAAAQAAAAAAAAAAAAAAAAAAAAOAAAA/f///wEAAAAMAAAABAAAAAAAAAAAAAAAAAAAABEAAAD9////AQAAAAwAAAAEAAAAAAAAAAAAAAAAAAAAFAAAAP3///8BAAAADAAAAAQAAAAAAAAAAAAAAAAAAAA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Area1"/>
          <p:cNvSpPr>
            <a:spLocks noGrp="1" noChangeArrowheads="1"/>
            <a:extLst>
              <a:ext uri="smNativeData">
                <pr:smNativeData xmlns:pr="smNativeData" val="SMDATA_13_Cq68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EwAAXyYAAEA4AAAvKQAAAAAAACYAAAAIAAAAAQAAAAAAAAA="/>
              </a:ext>
            </a:extLst>
          </p:cNvSpPr>
          <p:nvPr>
            <p:ph type="ftr" sz="quarter" idx="11"/>
          </p:nvPr>
        </p:nvSpPr>
        <p:spPr>
          <a:xfrm>
            <a:off x="3124200" y="6237605"/>
            <a:ext cx="6019800" cy="4572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3_Cq68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WAIAAAg0AABgCQAAEAAAACYAAAAIAAAAAQAAAAAAAAA="/>
              </a:ext>
            </a:extLst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/>
            <a:r>
              <a:t>Developing Problems</a:t>
            </a:r>
          </a:p>
        </p:txBody>
      </p:sp>
      <p:sp>
        <p:nvSpPr>
          <p:cNvPr id="4" name="Textbox3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DDAwAAYAkAAJozAAC9EAAAECAAACYAAAAIAAAA//////////8="/>
              </a:ext>
            </a:extLst>
          </p:cNvSpPr>
          <p:nvPr/>
        </p:nvSpPr>
        <p:spPr>
          <a:xfrm>
            <a:off x="611505" y="1524000"/>
            <a:ext cx="7776845" cy="119697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t>Hand out 4 pieces of coloured A6 paper (another colour) to a group of 4 pupils and ask them to each write down one of the numbers from the second column</a:t>
            </a:r>
          </a:p>
        </p:txBody>
      </p:sp>
      <p:sp>
        <p:nvSpPr>
          <p:cNvPr id="5" name="Textbox1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C1EwAAbBYAALAbAABtGgAAECAAACYAAAAIAAAA//////////8="/>
              </a:ext>
            </a:extLst>
          </p:cNvSpPr>
          <p:nvPr/>
        </p:nvSpPr>
        <p:spPr>
          <a:xfrm>
            <a:off x="3203575" y="3644900"/>
            <a:ext cx="129730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20</a:t>
            </a:r>
            <a:endParaRPr sz="3600"/>
          </a:p>
        </p:txBody>
      </p:sp>
      <p:sp>
        <p:nvSpPr>
          <p:cNvPr id="6" name="Textbox2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CiCAAANRQAAJ0QAAA2GAAAECAAACYAAAAIAAAA//////////8="/>
              </a:ext>
            </a:extLst>
          </p:cNvSpPr>
          <p:nvPr/>
        </p:nvSpPr>
        <p:spPr>
          <a:xfrm>
            <a:off x="1403350" y="3284855"/>
            <a:ext cx="129730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0.2</a:t>
            </a:r>
            <a:endParaRPr sz="3600"/>
          </a:p>
        </p:txBody>
      </p:sp>
      <p:sp>
        <p:nvSpPr>
          <p:cNvPr id="7" name="Textbox6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C9CwAAgx0AALgTAACEIQAAECAAACYAAAAIAAAA//////////8="/>
              </a:ext>
            </a:extLst>
          </p:cNvSpPr>
          <p:nvPr/>
        </p:nvSpPr>
        <p:spPr>
          <a:xfrm>
            <a:off x="1908175" y="4797425"/>
            <a:ext cx="129730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2</a:t>
            </a:r>
            <a:endParaRPr sz="3600"/>
          </a:p>
        </p:txBody>
      </p:sp>
      <p:sp>
        <p:nvSpPr>
          <p:cNvPr id="8" name="Textbox7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B0HQAAcBIAAG8lAABxFgAAECAAACYAAAAIAAAA//////////8="/>
              </a:ext>
            </a:extLst>
          </p:cNvSpPr>
          <p:nvPr/>
        </p:nvSpPr>
        <p:spPr>
          <a:xfrm>
            <a:off x="4787900" y="2997200"/>
            <a:ext cx="1297305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200</a:t>
            </a:r>
            <a:endParaRPr sz="3600"/>
          </a:p>
        </p:txBody>
      </p:sp>
      <p:sp>
        <p:nvSpPr>
          <p:cNvPr id="9" name="Textbox4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AAIQAAoBwAAPooAAChIAAAECAAACYAAAAIAAAA//////////8="/>
              </a:ext>
            </a:extLst>
          </p:cNvSpPr>
          <p:nvPr/>
        </p:nvSpPr>
        <p:spPr>
          <a:xfrm>
            <a:off x="5364480" y="4653280"/>
            <a:ext cx="129667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0.02</a:t>
            </a:r>
            <a:endParaRPr sz="3600"/>
          </a:p>
        </p:txBody>
      </p:sp>
      <p:sp>
        <p:nvSpPr>
          <p:cNvPr id="10" name="Textbox5"/>
          <p:cNvSpPr txBox="1">
            <a:extLst>
              <a:ext uri="smNativeData">
                <pr:smNativeData xmlns:pr="smNativeData" val="SMDATA_13_Cq68XBMAAAAlAAAAEgAAAE0AAAAAkAAAAEgAAACQAAAASAAAAAAAAAAA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AXKAAAiRUAABEwAACKGQAAECAAACYAAAAIAAAA//////////8="/>
              </a:ext>
            </a:extLst>
          </p:cNvSpPr>
          <p:nvPr/>
        </p:nvSpPr>
        <p:spPr>
          <a:xfrm>
            <a:off x="6517005" y="3500755"/>
            <a:ext cx="1296670" cy="65087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3600"/>
              <a:t>2000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</p:bldLst>
    <p:extLst>
      <p:ext uri="smNativeData">
        <pr:smNativeData xmlns:pr="smNativeData" val="Cq68XAYAAAAFAAAA/f///wEAAAAMAAAABAAAAAAAAAAAAAAAAAAAAAgAAAD9////AQAAAAwAAAAEAAAAAAAAAAAAAAAAAAAACwAAAP3///8BAAAADAAAAAQAAAAAAAAAAAAAAAAAAAAOAAAA/f///wEAAAAMAAAABAAAAAAAAAAAAAAAAAAAABEAAAD9////AQAAAAwAAAAEAAAAAAAAAAAAAAAAAAAAFAAAAP3///8BAAAADAAAAAQAAAAAAAAAAAAAAAAAAAA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8000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subject/>
  <dc:creator>Mark Greenaway</dc:creator>
  <cp:keywords/>
  <dc:description/>
  <cp:lastModifiedBy>apc</cp:lastModifiedBy>
  <cp:revision>0</cp:revision>
  <dcterms:created xsi:type="dcterms:W3CDTF">2019-04-21T16:52:25Z</dcterms:created>
  <dcterms:modified xsi:type="dcterms:W3CDTF">2019-04-21T16:53:14Z</dcterms:modified>
</cp:coreProperties>
</file>